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custShowLst>
    <p:custShow name="재구성한 쇼 1" id="0">
      <p:sldLst>
        <p:sld r:id="rId5"/>
      </p:sldLst>
    </p:custShow>
    <p:custShow name="재구성한 쇼 2" id="1">
      <p:sldLst>
        <p:sld r:id="rId6"/>
      </p:sldLst>
    </p:custShow>
    <p:custShow name="재구성한 쇼 3" id="2">
      <p:sldLst>
        <p:sld r:id="rId7"/>
      </p:sldLst>
    </p:custShow>
    <p:custShow name="재구성한 쇼 4" id="3">
      <p:sldLst>
        <p:sld r:id="rId8"/>
      </p:sldLst>
    </p:custShow>
    <p:custShow name="재구성한 쇼 5" id="4">
      <p:sldLst>
        <p:sld r:id="rId9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9735"/>
    <a:srgbClr val="E1E5B5"/>
    <a:srgbClr val="FCDFB9"/>
    <a:srgbClr val="E3DCEA"/>
    <a:srgbClr val="DDEFF4"/>
    <a:srgbClr val="85BF8E"/>
    <a:srgbClr val="C7DEC0"/>
    <a:srgbClr val="FFFACD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6E032-5684-C4FE-B883-2B7F6E292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9A32E36A-30AA-4607-B959-E635FFEEEC00}"/>
              </a:ext>
            </a:extLst>
          </p:cNvPr>
          <p:cNvSpPr/>
          <p:nvPr/>
        </p:nvSpPr>
        <p:spPr>
          <a:xfrm>
            <a:off x="0" y="1"/>
            <a:ext cx="9144000" cy="517235"/>
          </a:xfrm>
          <a:prstGeom prst="roundRect">
            <a:avLst>
              <a:gd name="adj" fmla="val 3843"/>
            </a:avLst>
          </a:prstGeom>
          <a:solidFill>
            <a:schemeClr val="accent2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r>
              <a:rPr lang="ko-KR" altLang="en-US" sz="3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기계 요소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D12964-FA3E-B814-FA23-0E01AFEDCD2F}"/>
              </a:ext>
            </a:extLst>
          </p:cNvPr>
          <p:cNvSpPr txBox="1"/>
          <p:nvPr/>
        </p:nvSpPr>
        <p:spPr>
          <a:xfrm>
            <a:off x="141260" y="603059"/>
            <a:ext cx="8861479" cy="59844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요소란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기계를 구성하는 최소의 부품 단위로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아무리 복잡한 기계일지라도 단순한 기계 요소의 조합에서부터 시작됨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요소의 결합을 통해 다양한 형상과 움직임을 만들 수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기계 공학 및 로봇 공학에서 핵심적인 역할과 기능을 수행함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예를 들면 사람과 비슷한 모습의 다리를 가진 보행 로봇을 만들거나 손과 닮은 말단 효과 장치를 만들 수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최근에는 더욱 정교한 움직임을 통해 의사를 도와 수술을 하거나 반도체를 만드는 미세한 공정에도 참여하는 로봇이 등장하고 있음</a:t>
            </a:r>
            <a:endParaRPr lang="ko-KR" altLang="en-US" sz="28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63737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8598D32C-8BFE-32A6-5BDE-8B5F29AC0F9E}"/>
              </a:ext>
            </a:extLst>
          </p:cNvPr>
          <p:cNvSpPr/>
          <p:nvPr/>
        </p:nvSpPr>
        <p:spPr>
          <a:xfrm>
            <a:off x="0" y="1"/>
            <a:ext cx="9144000" cy="517235"/>
          </a:xfrm>
          <a:prstGeom prst="roundRect">
            <a:avLst>
              <a:gd name="adj" fmla="val 3843"/>
            </a:avLst>
          </a:prstGeom>
          <a:solidFill>
            <a:schemeClr val="accent2">
              <a:lumMod val="40000"/>
              <a:lumOff val="60000"/>
            </a:scheme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>
              <a:spcAft>
                <a:spcPts val="1800"/>
              </a:spcAft>
            </a:pPr>
            <a:r>
              <a:rPr lang="ko-KR" altLang="en-US" sz="3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기계 요소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86FCC-B39E-ECB7-5A23-F17688031847}"/>
              </a:ext>
            </a:extLst>
          </p:cNvPr>
          <p:cNvSpPr txBox="1"/>
          <p:nvPr/>
        </p:nvSpPr>
        <p:spPr>
          <a:xfrm>
            <a:off x="141260" y="603059"/>
            <a:ext cx="8861479" cy="475300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요소는 로봇의 설계 및 동작에도 큰 영향을 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요소들을 효과적으로 선택하고 조합하면 로봇은 다양한 작업을 수행하고 안전하게 작동할 수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이렇듯 기계 요소는 로봇의 설계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 및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유지ㆍ관리에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필수적임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요소의 종류에는 결합용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축용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전동용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제어용이 있음</a:t>
            </a: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A2447-8D33-26C9-E8AE-10233BE28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5C653C62-1FA4-D713-548D-5CEB5F1DF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7582" y="0"/>
            <a:ext cx="6648834" cy="64305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C2A2EA-EE57-6E6A-CC4A-608E5D4C4CBB}"/>
              </a:ext>
            </a:extLst>
          </p:cNvPr>
          <p:cNvSpPr txBox="1"/>
          <p:nvPr/>
        </p:nvSpPr>
        <p:spPr>
          <a:xfrm>
            <a:off x="3504288" y="6453606"/>
            <a:ext cx="25972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기계 요소의 종류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말풍선: 타원형 10">
            <a:extLst>
              <a:ext uri="{FF2B5EF4-FFF2-40B4-BE49-F238E27FC236}">
                <a16:creationId xmlns:a16="http://schemas.microsoft.com/office/drawing/2014/main" id="{30BDA9C6-741B-EE82-0688-EE77D0BEE474}"/>
              </a:ext>
            </a:extLst>
          </p:cNvPr>
          <p:cNvSpPr/>
          <p:nvPr/>
        </p:nvSpPr>
        <p:spPr bwMode="auto">
          <a:xfrm>
            <a:off x="7148255" y="110449"/>
            <a:ext cx="1044400" cy="970206"/>
          </a:xfrm>
          <a:prstGeom prst="wedgeEllipseCallout">
            <a:avLst>
              <a:gd name="adj1" fmla="val -76939"/>
              <a:gd name="adj2" fmla="val 2192"/>
            </a:avLst>
          </a:prstGeom>
          <a:solidFill>
            <a:srgbClr val="C7DE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" name="TextBox 11">
            <a:hlinkClick r:id="" action="ppaction://customshow?id=0&amp;return=true"/>
            <a:extLst>
              <a:ext uri="{FF2B5EF4-FFF2-40B4-BE49-F238E27FC236}">
                <a16:creationId xmlns:a16="http://schemas.microsoft.com/office/drawing/2014/main" id="{7EEACDE2-37CE-4958-AAF5-7B4DFF7ED124}"/>
              </a:ext>
            </a:extLst>
          </p:cNvPr>
          <p:cNvSpPr txBox="1"/>
          <p:nvPr/>
        </p:nvSpPr>
        <p:spPr>
          <a:xfrm>
            <a:off x="7148254" y="272386"/>
            <a:ext cx="104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dirty="0">
                <a:solidFill>
                  <a:srgbClr val="00B05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b="1" dirty="0">
              <a:solidFill>
                <a:srgbClr val="00B05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13" name="말풍선: 타원형 12">
            <a:extLst>
              <a:ext uri="{FF2B5EF4-FFF2-40B4-BE49-F238E27FC236}">
                <a16:creationId xmlns:a16="http://schemas.microsoft.com/office/drawing/2014/main" id="{9D5343CA-FD2E-607A-D7B2-076C2E252C00}"/>
              </a:ext>
            </a:extLst>
          </p:cNvPr>
          <p:cNvSpPr/>
          <p:nvPr/>
        </p:nvSpPr>
        <p:spPr bwMode="auto">
          <a:xfrm>
            <a:off x="7896416" y="5032934"/>
            <a:ext cx="1044400" cy="970206"/>
          </a:xfrm>
          <a:prstGeom prst="wedgeEllipseCallout">
            <a:avLst>
              <a:gd name="adj1" fmla="val -61905"/>
              <a:gd name="adj2" fmla="val -49216"/>
            </a:avLst>
          </a:prstGeom>
          <a:solidFill>
            <a:srgbClr val="DDEFF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4" name="TextBox 13">
            <a:hlinkClick r:id="" action="ppaction://customshow?id=4&amp;return=true"/>
            <a:extLst>
              <a:ext uri="{FF2B5EF4-FFF2-40B4-BE49-F238E27FC236}">
                <a16:creationId xmlns:a16="http://schemas.microsoft.com/office/drawing/2014/main" id="{70FA57E3-F259-720D-5AF5-3F40B4D550D5}"/>
              </a:ext>
            </a:extLst>
          </p:cNvPr>
          <p:cNvSpPr txBox="1"/>
          <p:nvPr/>
        </p:nvSpPr>
        <p:spPr>
          <a:xfrm>
            <a:off x="7896415" y="5194871"/>
            <a:ext cx="104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dirty="0">
                <a:solidFill>
                  <a:schemeClr val="accent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b="1" dirty="0">
              <a:solidFill>
                <a:schemeClr val="accent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B480FD74-AEE2-788B-798B-D149356B5DB6}"/>
              </a:ext>
            </a:extLst>
          </p:cNvPr>
          <p:cNvSpPr/>
          <p:nvPr/>
        </p:nvSpPr>
        <p:spPr bwMode="auto">
          <a:xfrm>
            <a:off x="1329361" y="5538322"/>
            <a:ext cx="1044400" cy="970206"/>
          </a:xfrm>
          <a:prstGeom prst="wedgeEllipseCallout">
            <a:avLst>
              <a:gd name="adj1" fmla="val 69866"/>
              <a:gd name="adj2" fmla="val -18752"/>
            </a:avLst>
          </a:prstGeom>
          <a:solidFill>
            <a:srgbClr val="E3DC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6" name="TextBox 15">
            <a:hlinkClick r:id="" action="ppaction://customshow?id=3&amp;return=true"/>
            <a:extLst>
              <a:ext uri="{FF2B5EF4-FFF2-40B4-BE49-F238E27FC236}">
                <a16:creationId xmlns:a16="http://schemas.microsoft.com/office/drawing/2014/main" id="{36C7337E-BD11-D83E-5881-B099D1280370}"/>
              </a:ext>
            </a:extLst>
          </p:cNvPr>
          <p:cNvSpPr txBox="1"/>
          <p:nvPr/>
        </p:nvSpPr>
        <p:spPr>
          <a:xfrm>
            <a:off x="1329360" y="5700259"/>
            <a:ext cx="104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dirty="0">
                <a:solidFill>
                  <a:srgbClr val="7030A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b="1" dirty="0">
              <a:solidFill>
                <a:srgbClr val="7030A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3D9AC236-C332-E285-A34F-0F13618D8F80}"/>
              </a:ext>
            </a:extLst>
          </p:cNvPr>
          <p:cNvSpPr/>
          <p:nvPr/>
        </p:nvSpPr>
        <p:spPr bwMode="auto">
          <a:xfrm>
            <a:off x="284960" y="2721232"/>
            <a:ext cx="1044400" cy="970206"/>
          </a:xfrm>
          <a:prstGeom prst="wedgeEllipseCallout">
            <a:avLst>
              <a:gd name="adj1" fmla="val 61022"/>
              <a:gd name="adj2" fmla="val -41600"/>
            </a:avLst>
          </a:prstGeom>
          <a:solidFill>
            <a:srgbClr val="FCDFB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8" name="TextBox 17">
            <a:hlinkClick r:id="" action="ppaction://customshow?id=2&amp;return=true"/>
            <a:extLst>
              <a:ext uri="{FF2B5EF4-FFF2-40B4-BE49-F238E27FC236}">
                <a16:creationId xmlns:a16="http://schemas.microsoft.com/office/drawing/2014/main" id="{6EF5DD08-4F6A-8C3F-B3FC-1EC68BBE0755}"/>
              </a:ext>
            </a:extLst>
          </p:cNvPr>
          <p:cNvSpPr txBox="1"/>
          <p:nvPr/>
        </p:nvSpPr>
        <p:spPr>
          <a:xfrm>
            <a:off x="284959" y="2883169"/>
            <a:ext cx="104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dirty="0">
                <a:solidFill>
                  <a:schemeClr val="accent4">
                    <a:lumMod val="50000"/>
                  </a:schemeClr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b="1" dirty="0">
              <a:solidFill>
                <a:schemeClr val="accent4">
                  <a:lumMod val="50000"/>
                </a:schemeClr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19" name="말풍선: 타원형 18">
            <a:extLst>
              <a:ext uri="{FF2B5EF4-FFF2-40B4-BE49-F238E27FC236}">
                <a16:creationId xmlns:a16="http://schemas.microsoft.com/office/drawing/2014/main" id="{5752FBC5-B12E-0991-2C01-A24A708946FC}"/>
              </a:ext>
            </a:extLst>
          </p:cNvPr>
          <p:cNvSpPr/>
          <p:nvPr/>
        </p:nvSpPr>
        <p:spPr bwMode="auto">
          <a:xfrm>
            <a:off x="1439505" y="110449"/>
            <a:ext cx="1044400" cy="970206"/>
          </a:xfrm>
          <a:prstGeom prst="wedgeEllipseCallout">
            <a:avLst>
              <a:gd name="adj1" fmla="val 69866"/>
              <a:gd name="adj2" fmla="val 2192"/>
            </a:avLst>
          </a:prstGeom>
          <a:solidFill>
            <a:srgbClr val="E1E5B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0" name="TextBox 19">
            <a:hlinkClick r:id="" action="ppaction://customshow?id=1&amp;return=true"/>
            <a:extLst>
              <a:ext uri="{FF2B5EF4-FFF2-40B4-BE49-F238E27FC236}">
                <a16:creationId xmlns:a16="http://schemas.microsoft.com/office/drawing/2014/main" id="{BFCB2F70-2710-2F8C-5142-D6DF0C60C6A8}"/>
              </a:ext>
            </a:extLst>
          </p:cNvPr>
          <p:cNvSpPr txBox="1"/>
          <p:nvPr/>
        </p:nvSpPr>
        <p:spPr>
          <a:xfrm>
            <a:off x="1439504" y="272386"/>
            <a:ext cx="1044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o-KR" altLang="en-US" b="1" dirty="0">
                <a:solidFill>
                  <a:srgbClr val="8E9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b="1" dirty="0">
              <a:solidFill>
                <a:srgbClr val="8E9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9388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DA5B-C370-586F-3F9E-521EC4491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EFF6FA2-2CE2-F026-49CF-85A50EA24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EA"/>
              </a:clrFrom>
              <a:clrTo>
                <a:srgbClr val="FFF8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9001" y="0"/>
            <a:ext cx="62659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66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491AF-3FD2-BC70-FEEB-F9765F5A8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A61FE2-10B8-4555-AF39-EEF16B0ED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EA"/>
              </a:clrFrom>
              <a:clrTo>
                <a:srgbClr val="FFF8EA">
                  <a:alpha val="0"/>
                </a:srgbClr>
              </a:clrTo>
            </a:clrChange>
          </a:blip>
          <a:srcRect r="59697"/>
          <a:stretch>
            <a:fillRect/>
          </a:stretch>
        </p:blipFill>
        <p:spPr>
          <a:xfrm>
            <a:off x="2604655" y="-2310"/>
            <a:ext cx="6539345" cy="68580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5F89CD10-DED2-B92C-2427-6A028993DA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EA"/>
              </a:clrFrom>
              <a:clrTo>
                <a:srgbClr val="FFF8EA">
                  <a:alpha val="0"/>
                </a:srgbClr>
              </a:clrTo>
            </a:clrChange>
          </a:blip>
          <a:srcRect l="44545" t="10512" b="13700"/>
          <a:stretch>
            <a:fillRect/>
          </a:stretch>
        </p:blipFill>
        <p:spPr>
          <a:xfrm>
            <a:off x="27708" y="3485072"/>
            <a:ext cx="5717309" cy="334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75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2E105-8157-1321-38BA-ADB82BBC7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5E49F3B6-09EC-7E75-1A52-7E463D4026F2}"/>
              </a:ext>
            </a:extLst>
          </p:cNvPr>
          <p:cNvGrpSpPr/>
          <p:nvPr/>
        </p:nvGrpSpPr>
        <p:grpSpPr>
          <a:xfrm>
            <a:off x="2660819" y="0"/>
            <a:ext cx="4765337" cy="6858000"/>
            <a:chOff x="2660819" y="0"/>
            <a:chExt cx="4765337" cy="6858000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90D1B220-F7B0-81C6-3199-FDADC106E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8EA"/>
                </a:clrFrom>
                <a:clrTo>
                  <a:srgbClr val="FFF8E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0819" y="0"/>
              <a:ext cx="3822362" cy="6858000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E53F8EB4-6947-9789-58CE-C7BC51D85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8EA"/>
                </a:clrFrom>
                <a:clrTo>
                  <a:srgbClr val="FFF8EA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83181" y="3223492"/>
              <a:ext cx="942975" cy="35282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791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1EC18-46A5-06BA-BC2F-2AA69C45F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FB9B77E-932B-D7C1-2FB8-A9092DFEB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EA"/>
              </a:clrFrom>
              <a:clrTo>
                <a:srgbClr val="FFF8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594794"/>
            <a:ext cx="9144000" cy="366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37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46D9E-218E-B509-0473-88889DBD3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D59A412-5BC0-9BF4-813C-B9017CA15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8EA"/>
              </a:clrFrom>
              <a:clrTo>
                <a:srgbClr val="FFF8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64" y="0"/>
            <a:ext cx="8971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097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225</TotalTime>
  <Words>140</Words>
  <Application>Microsoft Office PowerPoint</Application>
  <PresentationFormat>화면 슬라이드 쇼(4:3)</PresentationFormat>
  <Paragraphs>15</Paragraphs>
  <Slides>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  <vt:variant>
        <vt:lpstr>재구성한 쇼</vt:lpstr>
      </vt:variant>
      <vt:variant>
        <vt:i4>5</vt:i4>
      </vt:variant>
    </vt:vector>
  </HeadingPairs>
  <TitlesOfParts>
    <vt:vector size="19" baseType="lpstr">
      <vt:lpstr>맑은 고딕</vt:lpstr>
      <vt:lpstr>Malgun Gothic Semilight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재구성한 쇼 1</vt:lpstr>
      <vt:lpstr>재구성한 쇼 2</vt:lpstr>
      <vt:lpstr>재구성한 쇼 3</vt:lpstr>
      <vt:lpstr>재구성한 쇼 4</vt:lpstr>
      <vt:lpstr>재구성한 쇼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23</cp:revision>
  <dcterms:created xsi:type="dcterms:W3CDTF">2024-11-29T07:51:56Z</dcterms:created>
  <dcterms:modified xsi:type="dcterms:W3CDTF">2026-01-19T01:20:46Z</dcterms:modified>
</cp:coreProperties>
</file>